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70" r:id="rId7"/>
    <p:sldId id="266" r:id="rId8"/>
    <p:sldId id="268" r:id="rId9"/>
    <p:sldId id="262" r:id="rId10"/>
    <p:sldId id="267" r:id="rId11"/>
    <p:sldId id="269" r:id="rId12"/>
    <p:sldId id="264" r:id="rId13"/>
    <p:sldId id="265" r:id="rId14"/>
    <p:sldId id="25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8" autoAdjust="0"/>
    <p:restoredTop sz="98472" autoAdjust="0"/>
  </p:normalViewPr>
  <p:slideViewPr>
    <p:cSldViewPr snapToGrid="0" snapToObjects="1">
      <p:cViewPr varScale="1">
        <p:scale>
          <a:sx n="102" d="100"/>
          <a:sy n="102" d="100"/>
        </p:scale>
        <p:origin x="-3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matthew:Dropbox:Matt%20Dave%20New%20EU%20Ref%20Paper:Charts%20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matthew:Dropbox:Matt%20Dave%20New%20EU%20Ref%20Paper:Charts%20for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matthew:Dropbox:Matt%20Dave%20New%20EU%20Ref%20Paper:Charts%20for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matthew:Dropbox:Matt%20Dave%20New%20EU%20Ref%20Paper:Charts%20for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matthew:Dropbox:Matt%20Dave%20New%20EU%20Ref%20Paper:Charts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0294995283297"/>
          <c:y val="0.118360970468106"/>
          <c:w val="0.940268347853378"/>
          <c:h val="0.772998216082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Prioritise Englishness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Sheet1!$B$24:$F$24</c:f>
              <c:strCache>
                <c:ptCount val="5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</c:strCache>
            </c:str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16.1</c:v>
                </c:pt>
                <c:pt idx="1">
                  <c:v>21.4</c:v>
                </c:pt>
                <c:pt idx="2">
                  <c:v>21.0</c:v>
                </c:pt>
                <c:pt idx="3">
                  <c:v>37.0</c:v>
                </c:pt>
                <c:pt idx="4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Prioritise Britishness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Sheet1!$B$24:$F$24</c:f>
              <c:strCache>
                <c:ptCount val="5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</c:strCache>
            </c:strRef>
          </c:cat>
          <c:val>
            <c:numRef>
              <c:f>Sheet1!$B$26:$F$26</c:f>
              <c:numCache>
                <c:formatCode>General</c:formatCode>
                <c:ptCount val="5"/>
                <c:pt idx="0">
                  <c:v>32.0</c:v>
                </c:pt>
                <c:pt idx="1">
                  <c:v>25.0</c:v>
                </c:pt>
                <c:pt idx="2">
                  <c:v>21.0</c:v>
                </c:pt>
                <c:pt idx="3">
                  <c:v>19.0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3286648"/>
        <c:axId val="-2123127080"/>
      </c:barChart>
      <c:catAx>
        <c:axId val="-2123286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123127080"/>
        <c:crosses val="autoZero"/>
        <c:auto val="1"/>
        <c:lblAlgn val="ctr"/>
        <c:lblOffset val="100"/>
        <c:noMultiLvlLbl val="0"/>
      </c:catAx>
      <c:valAx>
        <c:axId val="-2123127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2123286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341975532697"/>
          <c:y val="0.00219863184157637"/>
          <c:w val="0.612621191807198"/>
          <c:h val="0.0929764508603091"/>
        </c:manualLayout>
      </c:layout>
      <c:overlay val="0"/>
      <c:txPr>
        <a:bodyPr/>
        <a:lstStyle/>
        <a:p>
          <a:pPr algn="ctr"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2025328903468"/>
          <c:y val="0.0601851851851852"/>
          <c:w val="0.924326941771168"/>
          <c:h val="0.722905845104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Hard Remain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Sheet1!$C$9:$K$10</c:f>
              <c:multiLvlStrCache>
                <c:ptCount val="9"/>
                <c:lvl>
                  <c:pt idx="0">
                    <c:v>Better</c:v>
                  </c:pt>
                  <c:pt idx="1">
                    <c:v>Worse</c:v>
                  </c:pt>
                  <c:pt idx="2">
                    <c:v>No diff/unsure</c:v>
                  </c:pt>
                  <c:pt idx="3">
                    <c:v>Better</c:v>
                  </c:pt>
                  <c:pt idx="4">
                    <c:v>Worse</c:v>
                  </c:pt>
                  <c:pt idx="5">
                    <c:v>No diff/unsure</c:v>
                  </c:pt>
                  <c:pt idx="6">
                    <c:v>Better</c:v>
                  </c:pt>
                  <c:pt idx="7">
                    <c:v>Worse</c:v>
                  </c:pt>
                  <c:pt idx="8">
                    <c:v>No diff/unsure</c:v>
                  </c:pt>
                </c:lvl>
                <c:lvl>
                  <c:pt idx="0">
                    <c:v>Britain's economy</c:v>
                  </c:pt>
                  <c:pt idx="3">
                    <c:v>Britain's global influence</c:v>
                  </c:pt>
                  <c:pt idx="6">
                    <c:v>Jobs</c:v>
                  </c:pt>
                </c:lvl>
              </c:multiLvlStrCache>
            </c:multiLvlStrRef>
          </c:cat>
          <c:val>
            <c:numRef>
              <c:f>Sheet1!$C$11:$K$11</c:f>
              <c:numCache>
                <c:formatCode>General</c:formatCode>
                <c:ptCount val="9"/>
                <c:pt idx="0">
                  <c:v>3.0</c:v>
                </c:pt>
                <c:pt idx="1">
                  <c:v>82.0</c:v>
                </c:pt>
                <c:pt idx="2">
                  <c:v>15.5</c:v>
                </c:pt>
                <c:pt idx="3">
                  <c:v>2.0</c:v>
                </c:pt>
                <c:pt idx="4">
                  <c:v>77.0</c:v>
                </c:pt>
                <c:pt idx="5">
                  <c:v>21.0</c:v>
                </c:pt>
                <c:pt idx="6">
                  <c:v>3.0</c:v>
                </c:pt>
                <c:pt idx="7">
                  <c:v>77.0</c:v>
                </c:pt>
                <c:pt idx="8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Hard Leave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multiLvlStrRef>
              <c:f>Sheet1!$C$9:$K$10</c:f>
              <c:multiLvlStrCache>
                <c:ptCount val="9"/>
                <c:lvl>
                  <c:pt idx="0">
                    <c:v>Better</c:v>
                  </c:pt>
                  <c:pt idx="1">
                    <c:v>Worse</c:v>
                  </c:pt>
                  <c:pt idx="2">
                    <c:v>No diff/unsure</c:v>
                  </c:pt>
                  <c:pt idx="3">
                    <c:v>Better</c:v>
                  </c:pt>
                  <c:pt idx="4">
                    <c:v>Worse</c:v>
                  </c:pt>
                  <c:pt idx="5">
                    <c:v>No diff/unsure</c:v>
                  </c:pt>
                  <c:pt idx="6">
                    <c:v>Better</c:v>
                  </c:pt>
                  <c:pt idx="7">
                    <c:v>Worse</c:v>
                  </c:pt>
                  <c:pt idx="8">
                    <c:v>No diff/unsure</c:v>
                  </c:pt>
                </c:lvl>
                <c:lvl>
                  <c:pt idx="0">
                    <c:v>Britain's economy</c:v>
                  </c:pt>
                  <c:pt idx="3">
                    <c:v>Britain's global influence</c:v>
                  </c:pt>
                  <c:pt idx="6">
                    <c:v>Jobs</c:v>
                  </c:pt>
                </c:lvl>
              </c:multiLvlStrCache>
            </c:multiLvlStrRef>
          </c:cat>
          <c:val>
            <c:numRef>
              <c:f>Sheet1!$C$12:$K$12</c:f>
              <c:numCache>
                <c:formatCode>General</c:formatCode>
                <c:ptCount val="9"/>
                <c:pt idx="0">
                  <c:v>68.0</c:v>
                </c:pt>
                <c:pt idx="1">
                  <c:v>1.0</c:v>
                </c:pt>
                <c:pt idx="2">
                  <c:v>31.0</c:v>
                </c:pt>
                <c:pt idx="3">
                  <c:v>32.0</c:v>
                </c:pt>
                <c:pt idx="4">
                  <c:v>3.0</c:v>
                </c:pt>
                <c:pt idx="5">
                  <c:v>65.0</c:v>
                </c:pt>
                <c:pt idx="6">
                  <c:v>51.0</c:v>
                </c:pt>
                <c:pt idx="7">
                  <c:v>1.0</c:v>
                </c:pt>
                <c:pt idx="8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380408"/>
        <c:axId val="-2051930440"/>
      </c:barChart>
      <c:catAx>
        <c:axId val="-2143380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1930440"/>
        <c:crosses val="autoZero"/>
        <c:auto val="1"/>
        <c:lblAlgn val="ctr"/>
        <c:lblOffset val="100"/>
        <c:noMultiLvlLbl val="0"/>
      </c:catAx>
      <c:valAx>
        <c:axId val="-2051930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3380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7270827257704"/>
          <c:y val="0.00108953292103969"/>
          <c:w val="0.384601924759405"/>
          <c:h val="0.18595290172061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'Hard V Hard'!$A$110</c:f>
              <c:strCache>
                <c:ptCount val="1"/>
                <c:pt idx="0">
                  <c:v>Net Good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'Hard V Hard'!$B$109:$G$109</c:f>
              <c:strCache>
                <c:ptCount val="6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  <c:pt idx="5">
                  <c:v>Overall</c:v>
                </c:pt>
              </c:strCache>
            </c:strRef>
          </c:cat>
          <c:val>
            <c:numRef>
              <c:f>'Hard V Hard'!$B$110:$G$110</c:f>
              <c:numCache>
                <c:formatCode>General</c:formatCode>
                <c:ptCount val="6"/>
                <c:pt idx="0">
                  <c:v>-27.3</c:v>
                </c:pt>
                <c:pt idx="1">
                  <c:v>7.4</c:v>
                </c:pt>
                <c:pt idx="2">
                  <c:v>16.5</c:v>
                </c:pt>
                <c:pt idx="3">
                  <c:v>46.9</c:v>
                </c:pt>
                <c:pt idx="4">
                  <c:v>60.0</c:v>
                </c:pt>
                <c:pt idx="5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213480"/>
        <c:axId val="-2055034488"/>
      </c:barChart>
      <c:catAx>
        <c:axId val="-2054213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55034488"/>
        <c:crosses val="autoZero"/>
        <c:auto val="1"/>
        <c:lblAlgn val="ctr"/>
        <c:lblOffset val="100"/>
        <c:noMultiLvlLbl val="0"/>
      </c:catAx>
      <c:valAx>
        <c:axId val="-2055034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54213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1458880139982"/>
          <c:y val="0.128429116738324"/>
          <c:w val="0.909731627296588"/>
          <c:h val="0.670892048519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'Hard V Hard'!$A$114</c:f>
              <c:strCache>
                <c:ptCount val="1"/>
                <c:pt idx="0">
                  <c:v>Cameron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'Hard V Hard'!$B$113:$F$113</c:f>
              <c:strCache>
                <c:ptCount val="5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</c:strCache>
            </c:strRef>
          </c:cat>
          <c:val>
            <c:numRef>
              <c:f>'Hard V Hard'!$B$114:$F$114</c:f>
              <c:numCache>
                <c:formatCode>General</c:formatCode>
                <c:ptCount val="5"/>
                <c:pt idx="0">
                  <c:v>32.8</c:v>
                </c:pt>
                <c:pt idx="1">
                  <c:v>42.6</c:v>
                </c:pt>
                <c:pt idx="2">
                  <c:v>26.0</c:v>
                </c:pt>
                <c:pt idx="3">
                  <c:v>46.9</c:v>
                </c:pt>
                <c:pt idx="4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'Hard V Hard'!$A$115</c:f>
              <c:strCache>
                <c:ptCount val="1"/>
                <c:pt idx="0">
                  <c:v>Farage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'Hard V Hard'!$B$113:$F$113</c:f>
              <c:strCache>
                <c:ptCount val="5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</c:strCache>
            </c:strRef>
          </c:cat>
          <c:val>
            <c:numRef>
              <c:f>'Hard V Hard'!$B$115:$F$115</c:f>
              <c:numCache>
                <c:formatCode>General</c:formatCode>
                <c:ptCount val="5"/>
                <c:pt idx="0">
                  <c:v>5.6</c:v>
                </c:pt>
                <c:pt idx="1">
                  <c:v>13.6</c:v>
                </c:pt>
                <c:pt idx="2">
                  <c:v>13.5</c:v>
                </c:pt>
                <c:pt idx="3">
                  <c:v>33.8</c:v>
                </c:pt>
                <c:pt idx="4">
                  <c:v>63.9</c:v>
                </c:pt>
              </c:numCache>
            </c:numRef>
          </c:val>
        </c:ser>
        <c:ser>
          <c:idx val="2"/>
          <c:order val="2"/>
          <c:tx>
            <c:strRef>
              <c:f>'Hard V Hard'!$A$116</c:f>
              <c:strCache>
                <c:ptCount val="1"/>
                <c:pt idx="0">
                  <c:v>Corbyn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'Hard V Hard'!$B$113:$F$113</c:f>
              <c:strCache>
                <c:ptCount val="5"/>
                <c:pt idx="0">
                  <c:v>Hard Remain</c:v>
                </c:pt>
                <c:pt idx="1">
                  <c:v>Soft Remain</c:v>
                </c:pt>
                <c:pt idx="2">
                  <c:v>Unsure</c:v>
                </c:pt>
                <c:pt idx="3">
                  <c:v>Soft Leave</c:v>
                </c:pt>
                <c:pt idx="4">
                  <c:v>Hard Leave</c:v>
                </c:pt>
              </c:strCache>
            </c:strRef>
          </c:cat>
          <c:val>
            <c:numRef>
              <c:f>'Hard V Hard'!$B$116:$F$116</c:f>
              <c:numCache>
                <c:formatCode>General</c:formatCode>
                <c:ptCount val="5"/>
                <c:pt idx="0">
                  <c:v>44.8</c:v>
                </c:pt>
                <c:pt idx="1">
                  <c:v>30.1</c:v>
                </c:pt>
                <c:pt idx="2">
                  <c:v>17.9</c:v>
                </c:pt>
                <c:pt idx="3">
                  <c:v>14.2</c:v>
                </c:pt>
                <c:pt idx="4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705336"/>
        <c:axId val="-2052817768"/>
      </c:barChart>
      <c:catAx>
        <c:axId val="-2054705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52817768"/>
        <c:crosses val="autoZero"/>
        <c:auto val="1"/>
        <c:lblAlgn val="ctr"/>
        <c:lblOffset val="100"/>
        <c:noMultiLvlLbl val="0"/>
      </c:catAx>
      <c:valAx>
        <c:axId val="-2052817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4705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2821986310366"/>
          <c:y val="0.0247502952277826"/>
          <c:w val="0.475233647772709"/>
          <c:h val="0.11273427455665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5057508670466"/>
          <c:y val="0.146335140286014"/>
          <c:w val="0.932872690587546"/>
          <c:h val="0.791904483090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'Hard V Hard'!$H$120</c:f>
              <c:strCache>
                <c:ptCount val="1"/>
                <c:pt idx="0">
                  <c:v>Soft Remain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'Hard V Hard'!$F$121:$G$132</c:f>
              <c:multiLvlStrCache>
                <c:ptCount val="12"/>
                <c:lvl>
                  <c:pt idx="0">
                    <c:v>Net better</c:v>
                  </c:pt>
                  <c:pt idx="1">
                    <c:v>No diff</c:v>
                  </c:pt>
                  <c:pt idx="2">
                    <c:v>Unsure</c:v>
                  </c:pt>
                  <c:pt idx="3">
                    <c:v>Net better</c:v>
                  </c:pt>
                  <c:pt idx="4">
                    <c:v>No diff</c:v>
                  </c:pt>
                  <c:pt idx="5">
                    <c:v>Unsure</c:v>
                  </c:pt>
                  <c:pt idx="6">
                    <c:v>Net better</c:v>
                  </c:pt>
                  <c:pt idx="7">
                    <c:v>No difference</c:v>
                  </c:pt>
                  <c:pt idx="8">
                    <c:v>Unsure</c:v>
                  </c:pt>
                  <c:pt idx="9">
                    <c:v>Net better</c:v>
                  </c:pt>
                  <c:pt idx="10">
                    <c:v>No diff</c:v>
                  </c:pt>
                  <c:pt idx="11">
                    <c:v>Unsure</c:v>
                  </c:pt>
                </c:lvl>
                <c:lvl>
                  <c:pt idx="0">
                    <c:v>Britain's economy</c:v>
                  </c:pt>
                  <c:pt idx="3">
                    <c:v>Global influence</c:v>
                  </c:pt>
                  <c:pt idx="6">
                    <c:v>Jobs</c:v>
                  </c:pt>
                  <c:pt idx="9">
                    <c:v>Personal economic</c:v>
                  </c:pt>
                </c:lvl>
              </c:multiLvlStrCache>
            </c:multiLvlStrRef>
          </c:cat>
          <c:val>
            <c:numRef>
              <c:f>'Hard V Hard'!$H$121:$H$132</c:f>
              <c:numCache>
                <c:formatCode>General</c:formatCode>
                <c:ptCount val="12"/>
                <c:pt idx="0">
                  <c:v>-35.7</c:v>
                </c:pt>
                <c:pt idx="1">
                  <c:v>25.0</c:v>
                </c:pt>
                <c:pt idx="2">
                  <c:v>24.0</c:v>
                </c:pt>
                <c:pt idx="3">
                  <c:v>-44.3</c:v>
                </c:pt>
                <c:pt idx="4">
                  <c:v>33.0</c:v>
                </c:pt>
                <c:pt idx="5">
                  <c:v>13.0</c:v>
                </c:pt>
                <c:pt idx="6">
                  <c:v>-32.0</c:v>
                </c:pt>
                <c:pt idx="7">
                  <c:v>28.0</c:v>
                </c:pt>
                <c:pt idx="8">
                  <c:v>24.0</c:v>
                </c:pt>
                <c:pt idx="9">
                  <c:v>-8.6</c:v>
                </c:pt>
                <c:pt idx="1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'Hard V Hard'!$I$120</c:f>
              <c:strCache>
                <c:ptCount val="1"/>
                <c:pt idx="0">
                  <c:v>Soft Leave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multiLvlStrRef>
              <c:f>'Hard V Hard'!$F$121:$G$132</c:f>
              <c:multiLvlStrCache>
                <c:ptCount val="12"/>
                <c:lvl>
                  <c:pt idx="0">
                    <c:v>Net better</c:v>
                  </c:pt>
                  <c:pt idx="1">
                    <c:v>No diff</c:v>
                  </c:pt>
                  <c:pt idx="2">
                    <c:v>Unsure</c:v>
                  </c:pt>
                  <c:pt idx="3">
                    <c:v>Net better</c:v>
                  </c:pt>
                  <c:pt idx="4">
                    <c:v>No diff</c:v>
                  </c:pt>
                  <c:pt idx="5">
                    <c:v>Unsure</c:v>
                  </c:pt>
                  <c:pt idx="6">
                    <c:v>Net better</c:v>
                  </c:pt>
                  <c:pt idx="7">
                    <c:v>No difference</c:v>
                  </c:pt>
                  <c:pt idx="8">
                    <c:v>Unsure</c:v>
                  </c:pt>
                  <c:pt idx="9">
                    <c:v>Net better</c:v>
                  </c:pt>
                  <c:pt idx="10">
                    <c:v>No diff</c:v>
                  </c:pt>
                  <c:pt idx="11">
                    <c:v>Unsure</c:v>
                  </c:pt>
                </c:lvl>
                <c:lvl>
                  <c:pt idx="0">
                    <c:v>Britain's economy</c:v>
                  </c:pt>
                  <c:pt idx="3">
                    <c:v>Global influence</c:v>
                  </c:pt>
                  <c:pt idx="6">
                    <c:v>Jobs</c:v>
                  </c:pt>
                  <c:pt idx="9">
                    <c:v>Personal economic</c:v>
                  </c:pt>
                </c:lvl>
              </c:multiLvlStrCache>
            </c:multiLvlStrRef>
          </c:cat>
          <c:val>
            <c:numRef>
              <c:f>'Hard V Hard'!$I$121:$I$132</c:f>
              <c:numCache>
                <c:formatCode>General</c:formatCode>
                <c:ptCount val="12"/>
                <c:pt idx="0">
                  <c:v>34.7</c:v>
                </c:pt>
                <c:pt idx="1">
                  <c:v>36.1</c:v>
                </c:pt>
                <c:pt idx="2">
                  <c:v>21.0</c:v>
                </c:pt>
                <c:pt idx="3">
                  <c:v>6.0</c:v>
                </c:pt>
                <c:pt idx="4">
                  <c:v>61.0</c:v>
                </c:pt>
                <c:pt idx="5">
                  <c:v>15.0</c:v>
                </c:pt>
                <c:pt idx="6">
                  <c:v>26.0</c:v>
                </c:pt>
                <c:pt idx="7">
                  <c:v>45.0</c:v>
                </c:pt>
                <c:pt idx="8">
                  <c:v>18.5</c:v>
                </c:pt>
                <c:pt idx="9">
                  <c:v>19.0</c:v>
                </c:pt>
                <c:pt idx="10">
                  <c:v>56.0</c:v>
                </c:pt>
                <c:pt idx="11">
                  <c:v>21.0</c:v>
                </c:pt>
              </c:numCache>
            </c:numRef>
          </c:val>
        </c:ser>
        <c:ser>
          <c:idx val="2"/>
          <c:order val="2"/>
          <c:tx>
            <c:strRef>
              <c:f>'Hard V Hard'!$J$120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multiLvlStrRef>
              <c:f>'Hard V Hard'!$F$121:$G$132</c:f>
              <c:multiLvlStrCache>
                <c:ptCount val="12"/>
                <c:lvl>
                  <c:pt idx="0">
                    <c:v>Net better</c:v>
                  </c:pt>
                  <c:pt idx="1">
                    <c:v>No diff</c:v>
                  </c:pt>
                  <c:pt idx="2">
                    <c:v>Unsure</c:v>
                  </c:pt>
                  <c:pt idx="3">
                    <c:v>Net better</c:v>
                  </c:pt>
                  <c:pt idx="4">
                    <c:v>No diff</c:v>
                  </c:pt>
                  <c:pt idx="5">
                    <c:v>Unsure</c:v>
                  </c:pt>
                  <c:pt idx="6">
                    <c:v>Net better</c:v>
                  </c:pt>
                  <c:pt idx="7">
                    <c:v>No difference</c:v>
                  </c:pt>
                  <c:pt idx="8">
                    <c:v>Unsure</c:v>
                  </c:pt>
                  <c:pt idx="9">
                    <c:v>Net better</c:v>
                  </c:pt>
                  <c:pt idx="10">
                    <c:v>No diff</c:v>
                  </c:pt>
                  <c:pt idx="11">
                    <c:v>Unsure</c:v>
                  </c:pt>
                </c:lvl>
                <c:lvl>
                  <c:pt idx="0">
                    <c:v>Britain's economy</c:v>
                  </c:pt>
                  <c:pt idx="3">
                    <c:v>Global influence</c:v>
                  </c:pt>
                  <c:pt idx="6">
                    <c:v>Jobs</c:v>
                  </c:pt>
                  <c:pt idx="9">
                    <c:v>Personal economic</c:v>
                  </c:pt>
                </c:lvl>
              </c:multiLvlStrCache>
            </c:multiLvlStrRef>
          </c:cat>
          <c:val>
            <c:numRef>
              <c:f>'Hard V Hard'!$J$121:$J$132</c:f>
              <c:numCache>
                <c:formatCode>General</c:formatCode>
                <c:ptCount val="12"/>
                <c:pt idx="0">
                  <c:v>0.5</c:v>
                </c:pt>
                <c:pt idx="1">
                  <c:v>19.0</c:v>
                </c:pt>
                <c:pt idx="2">
                  <c:v>72.0</c:v>
                </c:pt>
                <c:pt idx="3">
                  <c:v>-10.0</c:v>
                </c:pt>
                <c:pt idx="4">
                  <c:v>24.0</c:v>
                </c:pt>
                <c:pt idx="5">
                  <c:v>60.0</c:v>
                </c:pt>
                <c:pt idx="6">
                  <c:v>1.4</c:v>
                </c:pt>
                <c:pt idx="7">
                  <c:v>20.5</c:v>
                </c:pt>
                <c:pt idx="8">
                  <c:v>70.0</c:v>
                </c:pt>
                <c:pt idx="9">
                  <c:v>3.0</c:v>
                </c:pt>
                <c:pt idx="10">
                  <c:v>29.0</c:v>
                </c:pt>
                <c:pt idx="11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4314312"/>
        <c:axId val="-2056178616"/>
      </c:barChart>
      <c:catAx>
        <c:axId val="-2064314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56178616"/>
        <c:crosses val="autoZero"/>
        <c:auto val="1"/>
        <c:lblAlgn val="ctr"/>
        <c:lblOffset val="100"/>
        <c:noMultiLvlLbl val="0"/>
      </c:catAx>
      <c:valAx>
        <c:axId val="-2056178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64314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0483825976997"/>
          <c:y val="0.0209606766171647"/>
          <c:w val="0.476775469785865"/>
          <c:h val="0.073212253769884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7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06D0-FEFF-0941-981E-6B079E989E5D}" type="datetimeFigureOut">
              <a:rPr lang="en-US" smtClean="0"/>
              <a:t>22/02/16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DE54-BAD2-4045-82A6-872E55C5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15" y="1769456"/>
            <a:ext cx="8542903" cy="2453357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IN OR OUT?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b="1" dirty="0" smtClean="0"/>
              <a:t>The voters who will decide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7267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Matthew Goodwin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David Cutts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72" y="71265"/>
            <a:ext cx="781560" cy="78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070" y="84455"/>
            <a:ext cx="746659" cy="746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9" y="32265"/>
            <a:ext cx="2166051" cy="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by 2015 GE vote</a:t>
            </a:r>
            <a:endParaRPr lang="en-US" dirty="0"/>
          </a:p>
        </p:txBody>
      </p:sp>
      <p:pic>
        <p:nvPicPr>
          <p:cNvPr id="4" name="Picture 3" descr="Screenshot 2016-02-24 08.2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3" y="1417638"/>
            <a:ext cx="8031157" cy="46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696"/>
          </a:xfrm>
        </p:spPr>
        <p:txBody>
          <a:bodyPr/>
          <a:lstStyle/>
          <a:p>
            <a:r>
              <a:rPr lang="en-US" dirty="0" smtClean="0"/>
              <a:t>Trust in leaders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04772"/>
              </p:ext>
            </p:extLst>
          </p:nvPr>
        </p:nvGraphicFramePr>
        <p:xfrm>
          <a:off x="0" y="1207855"/>
          <a:ext cx="9143999" cy="531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2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8887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What soft leave, soft remain &amp; unsure think</a:t>
            </a:r>
            <a:endParaRPr lang="en-US" sz="3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39969"/>
              </p:ext>
            </p:extLst>
          </p:nvPr>
        </p:nvGraphicFramePr>
        <p:xfrm>
          <a:off x="286383" y="1120690"/>
          <a:ext cx="8603920" cy="55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81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Risk versus Safety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52550" y="2565135"/>
            <a:ext cx="348638" cy="1494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shot 2016-02-24 08.0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36420"/>
            <a:ext cx="8432800" cy="51943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752550" y="2565135"/>
            <a:ext cx="0" cy="1145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41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6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@GoodwinMJ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0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2-23 10.5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" y="1485900"/>
            <a:ext cx="8306874" cy="4571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ID and the EU 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0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06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data are we using?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" y="1172400"/>
            <a:ext cx="9068015" cy="55146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YouGov cross-sectional online sample, 4317 British adults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Fieldwork dates Nov 20-24 2015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Exclude ‘won’t vote’ = 4166 sample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Respondents subdivided into four groups based on view: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Hard Remain</a:t>
            </a:r>
            <a:r>
              <a:rPr lang="en-US" sz="2400" dirty="0" smtClean="0"/>
              <a:t>: will definitely vote to Remain in EU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Hard Leave</a:t>
            </a:r>
            <a:r>
              <a:rPr lang="en-US" sz="2400" dirty="0" smtClean="0"/>
              <a:t>: will definitely vote to Leave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Soft Remain</a:t>
            </a:r>
            <a:r>
              <a:rPr lang="en-US" sz="2400" dirty="0" smtClean="0"/>
              <a:t>: will probably vote remain/could be persuaded to Leave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Soft Leave</a:t>
            </a:r>
            <a:r>
              <a:rPr lang="en-US" sz="2400" dirty="0" smtClean="0"/>
              <a:t>: will probably vote to leave/could be persuaded to Remain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Unsure</a:t>
            </a:r>
            <a:r>
              <a:rPr lang="en-US" sz="2400" dirty="0" smtClean="0"/>
              <a:t>:  no idea whether I would vote for Britain to Remain or Leave</a:t>
            </a:r>
          </a:p>
        </p:txBody>
      </p:sp>
    </p:spTree>
    <p:extLst>
      <p:ext uri="{BB962C8B-B14F-4D97-AF65-F5344CB8AC3E}">
        <p14:creationId xmlns:p14="http://schemas.microsoft.com/office/powerpoint/2010/main" val="10990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083" y="1519778"/>
            <a:ext cx="2398960" cy="201588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latin typeface="+mn-lt"/>
              </a:rPr>
              <a:t>Hard</a:t>
            </a:r>
            <a:br>
              <a:rPr lang="en-US" sz="5000" b="1" dirty="0" smtClean="0">
                <a:latin typeface="+mn-lt"/>
              </a:rPr>
            </a:br>
            <a:r>
              <a:rPr lang="en-US" sz="5000" b="1" dirty="0" smtClean="0">
                <a:latin typeface="+mn-lt"/>
              </a:rPr>
              <a:t>Remain</a:t>
            </a:r>
            <a:br>
              <a:rPr lang="en-US" sz="5000" b="1" dirty="0" smtClean="0">
                <a:latin typeface="+mn-lt"/>
              </a:rPr>
            </a:br>
            <a:r>
              <a:rPr lang="en-US" sz="5000" b="1" dirty="0" smtClean="0">
                <a:latin typeface="+mn-lt"/>
              </a:rPr>
              <a:t>29%</a:t>
            </a:r>
            <a:endParaRPr lang="en-US" sz="50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2083" y="4114257"/>
            <a:ext cx="2398959" cy="200327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5000" b="1" dirty="0" smtClean="0"/>
              <a:t>Soft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5000" b="1" dirty="0" smtClean="0"/>
              <a:t>Remain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5000" b="1" dirty="0" smtClean="0"/>
              <a:t>19%</a:t>
            </a:r>
          </a:p>
          <a:p>
            <a:pPr marL="0" indent="0" algn="ctr">
              <a:buNone/>
            </a:pPr>
            <a:endParaRPr lang="en-US" sz="4000" b="1" dirty="0"/>
          </a:p>
          <a:p>
            <a:pPr algn="ctr"/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523869" y="4114258"/>
            <a:ext cx="2279555" cy="2003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/>
              <a:buNone/>
            </a:pPr>
            <a:r>
              <a:rPr lang="en-US" sz="5000" b="1" dirty="0" smtClean="0"/>
              <a:t>Soft</a:t>
            </a:r>
          </a:p>
          <a:p>
            <a:pPr marL="0" indent="0" algn="ctr">
              <a:lnSpc>
                <a:spcPct val="70000"/>
              </a:lnSpc>
              <a:buFont typeface="Arial"/>
              <a:buNone/>
            </a:pPr>
            <a:r>
              <a:rPr lang="en-US" sz="5000" b="1" dirty="0" smtClean="0"/>
              <a:t>Leave</a:t>
            </a:r>
          </a:p>
          <a:p>
            <a:pPr marL="0" indent="0" algn="ctr">
              <a:lnSpc>
                <a:spcPct val="70000"/>
              </a:lnSpc>
              <a:buFont typeface="Arial"/>
              <a:buNone/>
            </a:pPr>
            <a:r>
              <a:rPr lang="en-US" sz="5000" b="1" dirty="0" smtClean="0"/>
              <a:t>17%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3869" y="1519778"/>
            <a:ext cx="2279555" cy="2015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/>
              <a:t>Hard</a:t>
            </a:r>
          </a:p>
          <a:p>
            <a:r>
              <a:rPr lang="en-US" sz="5000" b="1" dirty="0" smtClean="0"/>
              <a:t>Leave</a:t>
            </a:r>
          </a:p>
          <a:p>
            <a:r>
              <a:rPr lang="en-US" sz="5000" b="1" dirty="0" smtClean="0"/>
              <a:t>27%</a:t>
            </a:r>
            <a:endParaRPr lang="en-US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93161" y="2667688"/>
            <a:ext cx="814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V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7214" y="5471202"/>
            <a:ext cx="169338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+</a:t>
            </a:r>
            <a:endParaRPr lang="en-US" sz="2200" b="1" dirty="0"/>
          </a:p>
          <a:p>
            <a:pPr algn="ctr"/>
            <a:r>
              <a:rPr lang="en-US" sz="2200" b="1" dirty="0" smtClean="0"/>
              <a:t>UNSURE</a:t>
            </a:r>
          </a:p>
          <a:p>
            <a:pPr algn="ctr"/>
            <a:r>
              <a:rPr lang="en-US" sz="2200" b="1" dirty="0" smtClean="0"/>
              <a:t>8%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7862" y="249678"/>
            <a:ext cx="8222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Deciders and Drifters: The groups who will decide if we stay or go…..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1160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0651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/>
              <a:t>Hard Leave (vs. overall sample)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00"/>
            <a:ext cx="5719308" cy="53300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73% aged 45+ (vs. 57%)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Drawn from lower middle/w.class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Read tabloid papers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Stronger in Midlands &amp; South</a:t>
            </a: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English: 43% English not British (28%)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Brexit good for jobs/Global influence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87% see Brexit as safe option (40%)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61% Brexit good for NHS (32%)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49" y="2203680"/>
            <a:ext cx="1864818" cy="2040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49" y="4474172"/>
            <a:ext cx="1864818" cy="229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549" y="423367"/>
            <a:ext cx="1864818" cy="15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0651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/>
              <a:t>Hard Remain (vs. overall sample)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66" y="1172399"/>
            <a:ext cx="8437134" cy="555804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52% aged 18-44 years old (43%)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Drawn from higher middle/m.class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More likely to read broadsheets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North, South &amp; slight London effect –no big diff </a:t>
            </a:r>
            <a:endParaRPr lang="en-US" sz="40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More British than English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Clear about perceived risks of Brexit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/>
              <a:t>	</a:t>
            </a:r>
            <a:r>
              <a:rPr lang="en-US" sz="4000" dirty="0" smtClean="0"/>
              <a:t>91% see Brexit as risk (46%)</a:t>
            </a:r>
            <a:endParaRPr lang="en-US" sz="40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	82% think if leave worse off (33%)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	77% UK will have less influence (35%)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	77% bad for jobs (32%)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70" y="955289"/>
            <a:ext cx="2117656" cy="188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70" y="3062056"/>
            <a:ext cx="2117656" cy="17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765"/>
          </a:xfrm>
        </p:spPr>
        <p:txBody>
          <a:bodyPr/>
          <a:lstStyle/>
          <a:p>
            <a:r>
              <a:rPr lang="en-US" dirty="0" smtClean="0"/>
              <a:t>Englishness – it’s v important!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939848"/>
              </p:ext>
            </p:extLst>
          </p:nvPr>
        </p:nvGraphicFramePr>
        <p:xfrm>
          <a:off x="361092" y="1544062"/>
          <a:ext cx="8628822" cy="478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91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96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 opening for the Remain camp?</a:t>
            </a:r>
            <a:br>
              <a:rPr lang="en-US" dirty="0" smtClean="0"/>
            </a:br>
            <a:r>
              <a:rPr lang="en-US" sz="3300" dirty="0"/>
              <a:t>H</a:t>
            </a:r>
            <a:r>
              <a:rPr lang="en-US" sz="3300" dirty="0" smtClean="0"/>
              <a:t>ard leave voters less convinced that things will be better post-Brexit, compared to Hard Remain belief in negative consequences</a:t>
            </a:r>
            <a:endParaRPr lang="en-US" sz="33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18770"/>
              </p:ext>
            </p:extLst>
          </p:nvPr>
        </p:nvGraphicFramePr>
        <p:xfrm>
          <a:off x="457200" y="2057400"/>
          <a:ext cx="8229600" cy="465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81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7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 opportunity for the Leave camp?</a:t>
            </a:r>
            <a:br>
              <a:rPr lang="en-US" dirty="0" smtClean="0"/>
            </a:br>
            <a:r>
              <a:rPr lang="en-US" sz="3300" dirty="0" smtClean="0"/>
              <a:t>Voters, including soft remain, appear open to idea Brexit would be good for the NHS</a:t>
            </a:r>
            <a:br>
              <a:rPr lang="en-US" sz="3300" dirty="0" smtClean="0"/>
            </a:br>
            <a:r>
              <a:rPr lang="en-US" sz="2200" dirty="0" smtClean="0"/>
              <a:t>(net good effect, excluding make no difference)</a:t>
            </a:r>
            <a:endParaRPr lang="en-US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941733"/>
              </p:ext>
            </p:extLst>
          </p:nvPr>
        </p:nvGraphicFramePr>
        <p:xfrm>
          <a:off x="457200" y="2278424"/>
          <a:ext cx="8433103" cy="45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0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Soft</a:t>
            </a:r>
            <a:r>
              <a:rPr lang="en-US" dirty="0" smtClean="0"/>
              <a:t> Leave &amp; </a:t>
            </a:r>
            <a:r>
              <a:rPr lang="en-US" b="1" dirty="0" smtClean="0"/>
              <a:t>Soft</a:t>
            </a:r>
            <a:r>
              <a:rPr lang="en-US" dirty="0" smtClean="0"/>
              <a:t> Remain – the key battle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Leave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74" y="2174874"/>
            <a:ext cx="4655516" cy="439273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Slightly more likely to be female</a:t>
            </a:r>
          </a:p>
          <a:p>
            <a:pPr marL="457200" lvl="1" indent="0">
              <a:buNone/>
            </a:pPr>
            <a:r>
              <a:rPr lang="en-US" dirty="0" smtClean="0"/>
              <a:t>More likely to be 30-60+ years old</a:t>
            </a:r>
          </a:p>
          <a:p>
            <a:pPr marL="457200" lvl="1" indent="0">
              <a:buNone/>
            </a:pPr>
            <a:r>
              <a:rPr lang="en-US" dirty="0" smtClean="0"/>
              <a:t>From lower social classes</a:t>
            </a:r>
          </a:p>
          <a:p>
            <a:pPr marL="457200" lvl="1" indent="0">
              <a:buNone/>
            </a:pPr>
            <a:r>
              <a:rPr lang="en-US" dirty="0" smtClean="0"/>
              <a:t>Read tabloid newspapers</a:t>
            </a:r>
          </a:p>
          <a:p>
            <a:pPr marL="457200" lvl="1" indent="0">
              <a:buNone/>
            </a:pPr>
            <a:r>
              <a:rPr lang="en-US" dirty="0" smtClean="0"/>
              <a:t>Based in Midlands &amp; East England</a:t>
            </a:r>
          </a:p>
          <a:p>
            <a:pPr marL="457200" lvl="1" indent="0">
              <a:buNone/>
            </a:pPr>
            <a:r>
              <a:rPr lang="en-US" dirty="0"/>
              <a:t>L</a:t>
            </a:r>
            <a:r>
              <a:rPr lang="en-US" dirty="0" smtClean="0"/>
              <a:t>ess likely to be found in London</a:t>
            </a:r>
          </a:p>
          <a:p>
            <a:pPr marL="457200" lvl="1" indent="0">
              <a:buNone/>
            </a:pPr>
            <a:r>
              <a:rPr lang="en-US" dirty="0" smtClean="0"/>
              <a:t>More likely than any other to id as Con</a:t>
            </a:r>
          </a:p>
          <a:p>
            <a:pPr marL="457200" lvl="1" indent="0">
              <a:buNone/>
            </a:pPr>
            <a:r>
              <a:rPr lang="en-US" dirty="0" smtClean="0"/>
              <a:t>Leaned heavily to Cons at 2015 GE</a:t>
            </a:r>
          </a:p>
          <a:p>
            <a:pPr marL="457200" lvl="1" indent="0">
              <a:buNone/>
            </a:pPr>
            <a:r>
              <a:rPr lang="en-US" dirty="0" smtClean="0"/>
              <a:t>Less likely to have voted Ukip</a:t>
            </a:r>
          </a:p>
          <a:p>
            <a:pPr marL="457200" lvl="1" indent="0">
              <a:buNone/>
            </a:pPr>
            <a:r>
              <a:rPr lang="en-US" dirty="0" smtClean="0"/>
              <a:t>Identify as English</a:t>
            </a:r>
          </a:p>
          <a:p>
            <a:pPr marL="457200" lvl="1" indent="0">
              <a:buNone/>
            </a:pPr>
            <a:r>
              <a:rPr lang="en-US" b="1" dirty="0" smtClean="0"/>
              <a:t>Less interested in politics/to talk </a:t>
            </a:r>
            <a:r>
              <a:rPr lang="en-US" dirty="0" smtClean="0"/>
              <a:t>EU Ref</a:t>
            </a:r>
          </a:p>
          <a:p>
            <a:pPr marL="457200" lvl="1" indent="0">
              <a:buNone/>
            </a:pPr>
            <a:r>
              <a:rPr lang="en-US" dirty="0" smtClean="0"/>
              <a:t>More likely to trust Farage, </a:t>
            </a:r>
            <a:r>
              <a:rPr lang="en-US" b="1" dirty="0" smtClean="0"/>
              <a:t>Cameron</a:t>
            </a:r>
          </a:p>
          <a:p>
            <a:pPr marL="457200" lvl="1" indent="0">
              <a:buNone/>
            </a:pPr>
            <a:r>
              <a:rPr lang="en-US" dirty="0" smtClean="0"/>
              <a:t>Less likely to trust Corbyn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 Remain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4164772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Slightly more likely to be female</a:t>
            </a:r>
          </a:p>
          <a:p>
            <a:pPr marL="0" indent="0">
              <a:buNone/>
            </a:pPr>
            <a:r>
              <a:rPr lang="en-US" sz="1900" dirty="0"/>
              <a:t>Y</a:t>
            </a:r>
            <a:r>
              <a:rPr lang="en-US" sz="1900" dirty="0" smtClean="0"/>
              <a:t>ounger, 18-44 years olds</a:t>
            </a:r>
          </a:p>
          <a:p>
            <a:pPr marL="0" indent="0">
              <a:buNone/>
            </a:pPr>
            <a:r>
              <a:rPr lang="en-US" sz="1900" dirty="0" smtClean="0"/>
              <a:t>Drawn from econ secure AB/C1 grades</a:t>
            </a:r>
          </a:p>
          <a:p>
            <a:pPr marL="0" indent="0">
              <a:buNone/>
            </a:pPr>
            <a:r>
              <a:rPr lang="en-US" sz="1900" dirty="0" smtClean="0"/>
              <a:t>More likely to read broadsheets</a:t>
            </a:r>
          </a:p>
          <a:p>
            <a:pPr marL="0" indent="0">
              <a:buNone/>
            </a:pPr>
            <a:r>
              <a:rPr lang="en-US" sz="1900" dirty="0" smtClean="0"/>
              <a:t>More northern &amp; London, less eastern</a:t>
            </a:r>
          </a:p>
          <a:p>
            <a:pPr marL="0" indent="0">
              <a:buNone/>
            </a:pPr>
            <a:r>
              <a:rPr lang="en-US" sz="1900" dirty="0" smtClean="0"/>
              <a:t>Less likely to ID as English</a:t>
            </a:r>
          </a:p>
          <a:p>
            <a:pPr marL="0" indent="0">
              <a:buNone/>
            </a:pPr>
            <a:r>
              <a:rPr lang="en-US" sz="1900" dirty="0" smtClean="0"/>
              <a:t>Lean to Cons like overall sample</a:t>
            </a:r>
          </a:p>
          <a:p>
            <a:pPr marL="0" indent="0">
              <a:buNone/>
            </a:pPr>
            <a:r>
              <a:rPr lang="en-US" sz="1900" dirty="0" smtClean="0"/>
              <a:t>Slightly more likely to voted Con 2015</a:t>
            </a:r>
          </a:p>
          <a:p>
            <a:pPr marL="0" indent="0">
              <a:buNone/>
            </a:pPr>
            <a:r>
              <a:rPr lang="en-US" sz="1900" b="1" dirty="0" smtClean="0"/>
              <a:t>Less interested in politics/to talk EU Ref</a:t>
            </a:r>
          </a:p>
          <a:p>
            <a:pPr marL="0" indent="0">
              <a:buNone/>
            </a:pPr>
            <a:r>
              <a:rPr lang="en-US" sz="1900" dirty="0" smtClean="0"/>
              <a:t>More likely to trust </a:t>
            </a:r>
            <a:r>
              <a:rPr lang="en-US" sz="1900" b="1" dirty="0" smtClean="0"/>
              <a:t>Cameron</a:t>
            </a:r>
          </a:p>
          <a:p>
            <a:pPr marL="0" indent="0">
              <a:buNone/>
            </a:pPr>
            <a:r>
              <a:rPr lang="en-US" sz="1900" dirty="0" smtClean="0"/>
              <a:t>Notably less likely to trust Farage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481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 OR OUT? The voters who will decide</vt:lpstr>
      <vt:lpstr>What data are we using?</vt:lpstr>
      <vt:lpstr>Hard Remain 29%</vt:lpstr>
      <vt:lpstr>Hard Leave (vs. overall sample)</vt:lpstr>
      <vt:lpstr>Hard Remain (vs. overall sample)</vt:lpstr>
      <vt:lpstr>Englishness – it’s v important!</vt:lpstr>
      <vt:lpstr>An opening for the Remain camp? Hard leave voters less convinced that things will be better post-Brexit, compared to Hard Remain belief in negative consequences</vt:lpstr>
      <vt:lpstr>An opportunity for the Leave camp? Voters, including soft remain, appear open to idea Brexit would be good for the NHS (net good effect, excluding make no difference)</vt:lpstr>
      <vt:lpstr>Soft Leave &amp; Soft Remain – the key battle</vt:lpstr>
      <vt:lpstr>Views by 2015 GE vote</vt:lpstr>
      <vt:lpstr>Trust in leaders </vt:lpstr>
      <vt:lpstr>What soft leave, soft remain &amp; unsure think</vt:lpstr>
      <vt:lpstr>Risk versus Safety</vt:lpstr>
      <vt:lpstr>Thanks!  @GoodwinMJ  </vt:lpstr>
      <vt:lpstr>National ID and the EU Ref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OR OUT? The voters who will decide</dc:title>
  <dc:creator>Fiona Matthew</dc:creator>
  <cp:lastModifiedBy>Fiona Matthew</cp:lastModifiedBy>
  <cp:revision>48</cp:revision>
  <dcterms:created xsi:type="dcterms:W3CDTF">2016-02-22T20:46:36Z</dcterms:created>
  <dcterms:modified xsi:type="dcterms:W3CDTF">2016-02-24T09:19:30Z</dcterms:modified>
</cp:coreProperties>
</file>