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2CB"/>
    <a:srgbClr val="A6D4C6"/>
    <a:srgbClr val="B4489B"/>
    <a:srgbClr val="00B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-3976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Continue</c:v>
                </c:pt>
              </c:strCache>
            </c:strRef>
          </c:tx>
          <c:spPr>
            <a:solidFill>
              <a:srgbClr val="00B7B4"/>
            </a:solidFill>
          </c:spPr>
          <c:invertIfNegative val="0"/>
          <c:dLbls>
            <c:dLbl>
              <c:idx val="0"/>
              <c:layout>
                <c:manualLayout>
                  <c:x val="-0.00154320987654321"/>
                  <c:y val="0.0140301633044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83.0</c:v>
                </c:pt>
                <c:pt idx="1">
                  <c:v>84.0</c:v>
                </c:pt>
                <c:pt idx="2">
                  <c:v>85.0</c:v>
                </c:pt>
                <c:pt idx="3">
                  <c:v>86.0</c:v>
                </c:pt>
                <c:pt idx="4">
                  <c:v>87.0</c:v>
                </c:pt>
                <c:pt idx="5">
                  <c:v>89.0</c:v>
                </c:pt>
                <c:pt idx="6">
                  <c:v>90.0</c:v>
                </c:pt>
                <c:pt idx="7">
                  <c:v>91.0</c:v>
                </c:pt>
                <c:pt idx="8">
                  <c:v>92.0</c:v>
                </c:pt>
                <c:pt idx="9">
                  <c:v>97.0</c:v>
                </c:pt>
                <c:pt idx="10">
                  <c:v>14.0</c:v>
                </c:pt>
                <c:pt idx="11">
                  <c:v>15.0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53.0</c:v>
                </c:pt>
                <c:pt idx="1">
                  <c:v>48.0</c:v>
                </c:pt>
                <c:pt idx="2">
                  <c:v>56.0</c:v>
                </c:pt>
                <c:pt idx="3">
                  <c:v>61.0</c:v>
                </c:pt>
                <c:pt idx="4">
                  <c:v>63.0</c:v>
                </c:pt>
                <c:pt idx="5">
                  <c:v>68.0</c:v>
                </c:pt>
                <c:pt idx="6">
                  <c:v>76.0</c:v>
                </c:pt>
                <c:pt idx="7">
                  <c:v>77.0</c:v>
                </c:pt>
                <c:pt idx="8">
                  <c:v>72.0</c:v>
                </c:pt>
                <c:pt idx="9">
                  <c:v>54.0</c:v>
                </c:pt>
                <c:pt idx="10">
                  <c:v>57.0</c:v>
                </c:pt>
                <c:pt idx="11">
                  <c:v>60.0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Withdraw</c:v>
                </c:pt>
              </c:strCache>
            </c:strRef>
          </c:tx>
          <c:spPr>
            <a:solidFill>
              <a:srgbClr val="B4489B"/>
            </a:solidFill>
          </c:spPr>
          <c:invertIfNegative val="0"/>
          <c:dLbls>
            <c:dLbl>
              <c:idx val="0"/>
              <c:layout>
                <c:manualLayout>
                  <c:x val="0.00308641975308642"/>
                  <c:y val="0.00561206532178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54320987654321"/>
                  <c:y val="0.0056120653217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154320987654321"/>
                  <c:y val="0.00280603266089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15432098765432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154320987654315"/>
                  <c:y val="0.00841809798268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30864197530864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30864197530863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30864197530864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308641975308642"/>
                  <c:y val="0.0056120653217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0154320987654321"/>
                  <c:y val="0.00561206532178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00308641975308619"/>
                  <c:y val="0.00280603266089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83.0</c:v>
                </c:pt>
                <c:pt idx="1">
                  <c:v>84.0</c:v>
                </c:pt>
                <c:pt idx="2">
                  <c:v>85.0</c:v>
                </c:pt>
                <c:pt idx="3">
                  <c:v>86.0</c:v>
                </c:pt>
                <c:pt idx="4">
                  <c:v>87.0</c:v>
                </c:pt>
                <c:pt idx="5">
                  <c:v>89.0</c:v>
                </c:pt>
                <c:pt idx="6">
                  <c:v>90.0</c:v>
                </c:pt>
                <c:pt idx="7">
                  <c:v>91.0</c:v>
                </c:pt>
                <c:pt idx="8">
                  <c:v>92.0</c:v>
                </c:pt>
                <c:pt idx="9">
                  <c:v>97.0</c:v>
                </c:pt>
                <c:pt idx="10">
                  <c:v>14.0</c:v>
                </c:pt>
                <c:pt idx="11">
                  <c:v>15.0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42.0</c:v>
                </c:pt>
                <c:pt idx="1">
                  <c:v>45.0</c:v>
                </c:pt>
                <c:pt idx="2">
                  <c:v>38.0</c:v>
                </c:pt>
                <c:pt idx="3">
                  <c:v>33.0</c:v>
                </c:pt>
                <c:pt idx="4">
                  <c:v>32.0</c:v>
                </c:pt>
                <c:pt idx="5">
                  <c:v>26.0</c:v>
                </c:pt>
                <c:pt idx="6">
                  <c:v>29.0</c:v>
                </c:pt>
                <c:pt idx="7">
                  <c:v>17.0</c:v>
                </c:pt>
                <c:pt idx="8">
                  <c:v>22.0</c:v>
                </c:pt>
                <c:pt idx="9">
                  <c:v>28.0</c:v>
                </c:pt>
                <c:pt idx="10">
                  <c:v>35.0</c:v>
                </c:pt>
                <c:pt idx="11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55038056"/>
        <c:axId val="2078905112"/>
      </c:barChart>
      <c:catAx>
        <c:axId val="-2055038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8905112"/>
        <c:crosses val="autoZero"/>
        <c:auto val="1"/>
        <c:lblAlgn val="ctr"/>
        <c:lblOffset val="100"/>
        <c:noMultiLvlLbl val="0"/>
      </c:catAx>
      <c:valAx>
        <c:axId val="2078905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50380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7B4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7B4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7B4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7B4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7B4"/>
              </a:solidFill>
            </c:spPr>
          </c:dPt>
          <c:cat>
            <c:strRef>
              <c:f>Sheet1!$A$2:$A$6</c:f>
              <c:strCache>
                <c:ptCount val="5"/>
                <c:pt idx="0">
                  <c:v>Leave</c:v>
                </c:pt>
                <c:pt idx="1">
                  <c:v>Reduce</c:v>
                </c:pt>
                <c:pt idx="2">
                  <c:v>As Is</c:v>
                </c:pt>
                <c:pt idx="3">
                  <c:v>Increase</c:v>
                </c:pt>
                <c:pt idx="4">
                  <c:v>Single govt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22.0</c:v>
                </c:pt>
                <c:pt idx="1">
                  <c:v>43.0</c:v>
                </c:pt>
                <c:pt idx="2">
                  <c:v>19.0</c:v>
                </c:pt>
                <c:pt idx="3">
                  <c:v>8.0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5926616"/>
        <c:axId val="-2054210824"/>
      </c:barChart>
      <c:catAx>
        <c:axId val="-21059266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4210824"/>
        <c:crosses val="autoZero"/>
        <c:auto val="1"/>
        <c:lblAlgn val="ctr"/>
        <c:lblOffset val="100"/>
        <c:noMultiLvlLbl val="0"/>
      </c:catAx>
      <c:valAx>
        <c:axId val="-2054210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5926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B7B4"/>
              </a:solidFill>
            </a:ln>
          </c:spPr>
          <c:marker>
            <c:spPr>
              <a:solidFill>
                <a:srgbClr val="00B7B4"/>
              </a:solidFill>
            </c:spPr>
          </c:marker>
          <c:dLbls>
            <c:dLbl>
              <c:idx val="0"/>
              <c:layout>
                <c:manualLayout>
                  <c:x val="-0.0246913580246914"/>
                  <c:y val="-0.0392844572525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08641975308642"/>
                  <c:y val="0.0364784245916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462962962962966"/>
                  <c:y val="0.0196422286262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154320987654315"/>
                  <c:y val="-0.0196422286262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5837084800889E-17"/>
                  <c:y val="-0.0168361959653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185185185185186"/>
                  <c:y val="0.0364784245916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0771604938271599"/>
                  <c:y val="-0.0280603266089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308641975308653"/>
                  <c:y val="0.0196422286262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0308641975308642"/>
                  <c:y val="-0.0168361959653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154320987654321"/>
                  <c:y val="0.0336723919307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0617283950617284"/>
                  <c:y val="-0.025254293948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0.0216049382716049"/>
                  <c:y val="0.0448965225743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0.00462962962962952"/>
                  <c:y val="-0.0224482612871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00925938077184785"/>
                  <c:y val="0.025254293948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0"/>
                  <c:y val="0.0224482612871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Sheet1!$A$2:$A$24</c:f>
              <c:numCache>
                <c:formatCode>General</c:formatCode>
                <c:ptCount val="23"/>
                <c:pt idx="0">
                  <c:v>93.0</c:v>
                </c:pt>
                <c:pt idx="1">
                  <c:v>94.0</c:v>
                </c:pt>
                <c:pt idx="2">
                  <c:v>95.0</c:v>
                </c:pt>
                <c:pt idx="3">
                  <c:v>96.0</c:v>
                </c:pt>
                <c:pt idx="4">
                  <c:v>97.0</c:v>
                </c:pt>
                <c:pt idx="5">
                  <c:v>98.0</c:v>
                </c:pt>
                <c:pt idx="6">
                  <c:v>99.0</c:v>
                </c:pt>
                <c:pt idx="7" formatCode="00">
                  <c:v>0.0</c:v>
                </c:pt>
                <c:pt idx="8" formatCode="00">
                  <c:v>1.0</c:v>
                </c:pt>
                <c:pt idx="9" formatCode="00">
                  <c:v>2.0</c:v>
                </c:pt>
                <c:pt idx="10" formatCode="00">
                  <c:v>3.0</c:v>
                </c:pt>
                <c:pt idx="11" formatCode="00">
                  <c:v>4.0</c:v>
                </c:pt>
                <c:pt idx="12" formatCode="00">
                  <c:v>5.0</c:v>
                </c:pt>
                <c:pt idx="13" formatCode="00">
                  <c:v>6.0</c:v>
                </c:pt>
                <c:pt idx="14" formatCode="00">
                  <c:v>7.0</c:v>
                </c:pt>
                <c:pt idx="15" formatCode="00">
                  <c:v>8.0</c:v>
                </c:pt>
                <c:pt idx="16" formatCode="00">
                  <c:v>9.0</c:v>
                </c:pt>
                <c:pt idx="17" formatCode="00">
                  <c:v>10.0</c:v>
                </c:pt>
                <c:pt idx="18" formatCode="00">
                  <c:v>11.0</c:v>
                </c:pt>
                <c:pt idx="19">
                  <c:v>12.0</c:v>
                </c:pt>
                <c:pt idx="20">
                  <c:v>13.0</c:v>
                </c:pt>
                <c:pt idx="21">
                  <c:v>14.0</c:v>
                </c:pt>
                <c:pt idx="22">
                  <c:v>15.0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38.0</c:v>
                </c:pt>
                <c:pt idx="1">
                  <c:v>36.0</c:v>
                </c:pt>
                <c:pt idx="2">
                  <c:v>37.0</c:v>
                </c:pt>
                <c:pt idx="3">
                  <c:v>58.0</c:v>
                </c:pt>
                <c:pt idx="4">
                  <c:v>46.0</c:v>
                </c:pt>
                <c:pt idx="5">
                  <c:v>50.0</c:v>
                </c:pt>
                <c:pt idx="6">
                  <c:v>57.0</c:v>
                </c:pt>
                <c:pt idx="7">
                  <c:v>55.0</c:v>
                </c:pt>
                <c:pt idx="8">
                  <c:v>52.0</c:v>
                </c:pt>
                <c:pt idx="9">
                  <c:v>50.0</c:v>
                </c:pt>
                <c:pt idx="10">
                  <c:v>47.0</c:v>
                </c:pt>
                <c:pt idx="11">
                  <c:v>56.0</c:v>
                </c:pt>
                <c:pt idx="12">
                  <c:v>52.0</c:v>
                </c:pt>
                <c:pt idx="13">
                  <c:v>51.0</c:v>
                </c:pt>
                <c:pt idx="15">
                  <c:v>55.0</c:v>
                </c:pt>
                <c:pt idx="19">
                  <c:v>67.0</c:v>
                </c:pt>
                <c:pt idx="20">
                  <c:v>65.0</c:v>
                </c:pt>
                <c:pt idx="21">
                  <c:v>62.0</c:v>
                </c:pt>
                <c:pt idx="22">
                  <c:v>65.0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8919320"/>
        <c:axId val="-2054663016"/>
      </c:lineChart>
      <c:catAx>
        <c:axId val="2078919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4663016"/>
        <c:crosses val="autoZero"/>
        <c:auto val="1"/>
        <c:lblAlgn val="ctr"/>
        <c:lblOffset val="100"/>
        <c:noMultiLvlLbl val="0"/>
      </c:catAx>
      <c:valAx>
        <c:axId val="-2054663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8919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B7B4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Migrant welfare</c:v>
                </c:pt>
                <c:pt idx="1">
                  <c:v>Regulation</c:v>
                </c:pt>
                <c:pt idx="2">
                  <c:v>NHS Treatment</c:v>
                </c:pt>
                <c:pt idx="3">
                  <c:v>Working Hours</c:v>
                </c:pt>
                <c:pt idx="4">
                  <c:v>FoM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68.0</c:v>
                </c:pt>
                <c:pt idx="1">
                  <c:v>60.0</c:v>
                </c:pt>
                <c:pt idx="2">
                  <c:v>59.0</c:v>
                </c:pt>
                <c:pt idx="3">
                  <c:v>53.0</c:v>
                </c:pt>
                <c:pt idx="4">
                  <c:v>51.0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B4489B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Migrant welfare</c:v>
                </c:pt>
                <c:pt idx="1">
                  <c:v>Regulation</c:v>
                </c:pt>
                <c:pt idx="2">
                  <c:v>NHS Treatment</c:v>
                </c:pt>
                <c:pt idx="3">
                  <c:v>Working Hours</c:v>
                </c:pt>
                <c:pt idx="4">
                  <c:v>FoM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17.0</c:v>
                </c:pt>
                <c:pt idx="1">
                  <c:v>14.0</c:v>
                </c:pt>
                <c:pt idx="2">
                  <c:v>23.0</c:v>
                </c:pt>
                <c:pt idx="3">
                  <c:v>17.0</c:v>
                </c:pt>
                <c:pt idx="4">
                  <c:v>27.0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8901720"/>
        <c:axId val="-2054691624"/>
      </c:barChart>
      <c:catAx>
        <c:axId val="20789017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4691624"/>
        <c:crosses val="autoZero"/>
        <c:auto val="1"/>
        <c:lblAlgn val="ctr"/>
        <c:lblOffset val="100"/>
        <c:noMultiLvlLbl val="0"/>
      </c:catAx>
      <c:valAx>
        <c:axId val="-2054691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8901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Stronger</c:v>
                </c:pt>
              </c:strCache>
            </c:strRef>
          </c:tx>
          <c:spPr>
            <a:solidFill>
              <a:srgbClr val="00B7B4"/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90.0</c:v>
                </c:pt>
                <c:pt idx="1">
                  <c:v>91.0</c:v>
                </c:pt>
                <c:pt idx="2">
                  <c:v>93.0</c:v>
                </c:pt>
                <c:pt idx="3">
                  <c:v>94.0</c:v>
                </c:pt>
                <c:pt idx="4">
                  <c:v>95.0</c:v>
                </c:pt>
                <c:pt idx="5">
                  <c:v>97.0</c:v>
                </c:pt>
                <c:pt idx="6">
                  <c:v>14.0</c:v>
                </c:pt>
                <c:pt idx="7">
                  <c:v>15.0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45.0</c:v>
                </c:pt>
                <c:pt idx="1">
                  <c:v>43.0</c:v>
                </c:pt>
                <c:pt idx="2">
                  <c:v>33.0</c:v>
                </c:pt>
                <c:pt idx="3">
                  <c:v>40.0</c:v>
                </c:pt>
                <c:pt idx="4">
                  <c:v>32.0</c:v>
                </c:pt>
                <c:pt idx="5">
                  <c:v>33.0</c:v>
                </c:pt>
                <c:pt idx="6">
                  <c:v>35.0</c:v>
                </c:pt>
                <c:pt idx="7">
                  <c:v>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Weaker</c:v>
                </c:pt>
              </c:strCache>
            </c:strRef>
          </c:tx>
          <c:spPr>
            <a:solidFill>
              <a:srgbClr val="B4489B"/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90.0</c:v>
                </c:pt>
                <c:pt idx="1">
                  <c:v>91.0</c:v>
                </c:pt>
                <c:pt idx="2">
                  <c:v>93.0</c:v>
                </c:pt>
                <c:pt idx="3">
                  <c:v>94.0</c:v>
                </c:pt>
                <c:pt idx="4">
                  <c:v>95.0</c:v>
                </c:pt>
                <c:pt idx="5">
                  <c:v>97.0</c:v>
                </c:pt>
                <c:pt idx="6">
                  <c:v>14.0</c:v>
                </c:pt>
                <c:pt idx="7">
                  <c:v>15.0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8.0</c:v>
                </c:pt>
                <c:pt idx="1">
                  <c:v>13.0</c:v>
                </c:pt>
                <c:pt idx="2">
                  <c:v>22.0</c:v>
                </c:pt>
                <c:pt idx="3">
                  <c:v>20.0</c:v>
                </c:pt>
                <c:pt idx="4">
                  <c:v>20.0</c:v>
                </c:pt>
                <c:pt idx="5">
                  <c:v>20.0</c:v>
                </c:pt>
                <c:pt idx="6">
                  <c:v>17.0</c:v>
                </c:pt>
                <c:pt idx="7">
                  <c:v>18.0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54889176"/>
        <c:axId val="-2054869144"/>
      </c:barChart>
      <c:catAx>
        <c:axId val="-205488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4869144"/>
        <c:crosses val="autoZero"/>
        <c:auto val="1"/>
        <c:lblAlgn val="ctr"/>
        <c:lblOffset val="100"/>
        <c:noMultiLvlLbl val="0"/>
      </c:catAx>
      <c:valAx>
        <c:axId val="-2054869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4889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7B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Neither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47.0</c:v>
                </c:pt>
                <c:pt idx="1">
                  <c:v>20.0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55059176"/>
        <c:axId val="-2055056200"/>
      </c:barChart>
      <c:catAx>
        <c:axId val="-20550591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5056200"/>
        <c:crosses val="autoZero"/>
        <c:auto val="1"/>
        <c:lblAlgn val="ctr"/>
        <c:lblOffset val="100"/>
        <c:noMultiLvlLbl val="0"/>
      </c:catAx>
      <c:valAx>
        <c:axId val="-2055056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5059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Withdraw</c:v>
                </c:pt>
              </c:strCache>
            </c:strRef>
          </c:tx>
          <c:spPr>
            <a:ln>
              <a:solidFill>
                <a:srgbClr val="B4489B"/>
              </a:solidFill>
            </a:ln>
          </c:spPr>
          <c:marker>
            <c:spPr>
              <a:solidFill>
                <a:srgbClr val="B4489B"/>
              </a:solidFill>
              <a:ln>
                <a:solidFill>
                  <a:srgbClr val="B4489B"/>
                </a:solidFill>
              </a:ln>
            </c:spPr>
          </c:marker>
          <c:dLbls>
            <c:dLbl>
              <c:idx val="0"/>
              <c:layout>
                <c:manualLayout>
                  <c:x val="-0.0108024691358025"/>
                  <c:y val="0.0336723919307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771604938271605"/>
                  <c:y val="-0.0224482612871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320987654321"/>
                  <c:y val="0.0140301633044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54320987654332"/>
                  <c:y val="-0.0196422286262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Much Better</c:v>
                </c:pt>
                <c:pt idx="1">
                  <c:v>Better</c:v>
                </c:pt>
                <c:pt idx="2">
                  <c:v>Neither</c:v>
                </c:pt>
                <c:pt idx="3">
                  <c:v>Worse</c:v>
                </c:pt>
                <c:pt idx="4">
                  <c:v>Much Worse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80.0</c:v>
                </c:pt>
                <c:pt idx="1">
                  <c:v>68.0</c:v>
                </c:pt>
                <c:pt idx="2">
                  <c:v>31.0</c:v>
                </c:pt>
                <c:pt idx="3">
                  <c:v>8.0</c:v>
                </c:pt>
                <c:pt idx="4">
                  <c:v>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Sceptic</c:v>
                </c:pt>
              </c:strCache>
            </c:strRef>
          </c:tx>
          <c:spPr>
            <a:ln>
              <a:solidFill>
                <a:srgbClr val="00B7B4"/>
              </a:solidFill>
            </a:ln>
          </c:spPr>
          <c:marker>
            <c:spPr>
              <a:solidFill>
                <a:srgbClr val="00B7B4"/>
              </a:solidFill>
              <a:ln>
                <a:solidFill>
                  <a:srgbClr val="00B7B4"/>
                </a:solidFill>
              </a:ln>
            </c:spPr>
          </c:marker>
          <c:dLbls>
            <c:dLbl>
              <c:idx val="0"/>
              <c:layout>
                <c:manualLayout>
                  <c:x val="-0.0200617283950617"/>
                  <c:y val="-0.0420907108608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54320987654315"/>
                  <c:y val="-0.0140301633044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54320987654321"/>
                  <c:y val="-0.0280603266089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925925925925926"/>
                  <c:y val="-0.0364784245916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Much Better</c:v>
                </c:pt>
                <c:pt idx="1">
                  <c:v>Better</c:v>
                </c:pt>
                <c:pt idx="2">
                  <c:v>Neither</c:v>
                </c:pt>
                <c:pt idx="3">
                  <c:v>Worse</c:v>
                </c:pt>
                <c:pt idx="4">
                  <c:v>Much Worse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89.0</c:v>
                </c:pt>
                <c:pt idx="1">
                  <c:v>84.0</c:v>
                </c:pt>
                <c:pt idx="2">
                  <c:v>64.0</c:v>
                </c:pt>
                <c:pt idx="3">
                  <c:v>60.0</c:v>
                </c:pt>
                <c:pt idx="4">
                  <c:v>47.0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05760424"/>
        <c:axId val="-2105715064"/>
      </c:lineChart>
      <c:catAx>
        <c:axId val="-21057604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715064"/>
        <c:crosses val="autoZero"/>
        <c:auto val="1"/>
        <c:lblAlgn val="ctr"/>
        <c:lblOffset val="100"/>
        <c:noMultiLvlLbl val="0"/>
      </c:catAx>
      <c:valAx>
        <c:axId val="-2105715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5760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1A6A-9E1A-A34A-A2A6-C0336AC116C0}" type="datetimeFigureOut">
              <a:rPr lang="en-US" smtClean="0"/>
              <a:t>23/02/2016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B05D-EE7B-9D48-B529-D793091C46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73200" y="2756378"/>
            <a:ext cx="6208584" cy="65473"/>
          </a:xfrm>
          <a:prstGeom prst="rect">
            <a:avLst/>
          </a:prstGeom>
          <a:solidFill>
            <a:srgbClr val="00B7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7924" y="3428082"/>
            <a:ext cx="4772454" cy="65473"/>
          </a:xfrm>
          <a:prstGeom prst="rect">
            <a:avLst/>
          </a:prstGeom>
          <a:solidFill>
            <a:srgbClr val="00B7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855"/>
            <a:ext cx="7772400" cy="1470025"/>
          </a:xfrm>
        </p:spPr>
        <p:txBody>
          <a:bodyPr/>
          <a:lstStyle/>
          <a:p>
            <a:r>
              <a:rPr lang="en-US" b="1" dirty="0" smtClean="0"/>
              <a:t>How Deeply Does Britain’s </a:t>
            </a:r>
            <a:r>
              <a:rPr lang="en-US" b="1" dirty="0" err="1" smtClean="0"/>
              <a:t>Euroscepticism</a:t>
            </a:r>
            <a:r>
              <a:rPr lang="en-US" b="1" dirty="0" smtClean="0"/>
              <a:t> Run?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3560"/>
            <a:ext cx="6400800" cy="1752600"/>
          </a:xfrm>
        </p:spPr>
        <p:txBody>
          <a:bodyPr/>
          <a:lstStyle/>
          <a:p>
            <a:r>
              <a:rPr lang="en-US" dirty="0" smtClean="0"/>
              <a:t>John Curtice</a:t>
            </a:r>
          </a:p>
          <a:p>
            <a:r>
              <a:rPr lang="en-US" dirty="0" err="1" smtClean="0"/>
              <a:t>NatCen</a:t>
            </a:r>
            <a:r>
              <a:rPr lang="en-US" dirty="0" smtClean="0"/>
              <a:t> Social Research</a:t>
            </a:r>
          </a:p>
          <a:p>
            <a:r>
              <a:rPr lang="en-US" dirty="0" err="1" smtClean="0"/>
              <a:t>www.whatukthinks.org/eu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065" y="192874"/>
            <a:ext cx="1097456" cy="921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04" y="192874"/>
            <a:ext cx="1317264" cy="540668"/>
          </a:xfrm>
          <a:prstGeom prst="rect">
            <a:avLst/>
          </a:prstGeom>
        </p:spPr>
      </p:pic>
      <p:pic>
        <p:nvPicPr>
          <p:cNvPr id="6" name="Picture 5" descr="What UK Thinks Logo_NEW FONTS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79" y="192874"/>
            <a:ext cx="1918701" cy="699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3813">
            <a:off x="201704" y="5020410"/>
            <a:ext cx="1682813" cy="1671669"/>
          </a:xfrm>
          <a:prstGeom prst="rect">
            <a:avLst/>
          </a:prstGeom>
        </p:spPr>
      </p:pic>
      <p:pic>
        <p:nvPicPr>
          <p:cNvPr id="8" name="Picture 7" descr="UK_Changing_Europe_logo_256_color_72dp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60" y="203691"/>
            <a:ext cx="2485429" cy="60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Matters?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Withdraw vs. Continue</a:t>
            </a:r>
          </a:p>
          <a:p>
            <a:r>
              <a:rPr lang="en-US" dirty="0" smtClean="0"/>
              <a:t>Identity Undermined *</a:t>
            </a:r>
          </a:p>
          <a:p>
            <a:r>
              <a:rPr lang="en-US" dirty="0" smtClean="0"/>
              <a:t>Economy If Leave *</a:t>
            </a:r>
          </a:p>
          <a:p>
            <a:r>
              <a:rPr lang="en-US" dirty="0" smtClean="0"/>
              <a:t>Economy Stronger Links</a:t>
            </a:r>
          </a:p>
          <a:p>
            <a:r>
              <a:rPr lang="en-US" dirty="0" smtClean="0"/>
              <a:t>Immigration If Leave</a:t>
            </a:r>
          </a:p>
          <a:p>
            <a:r>
              <a:rPr lang="en-US" dirty="0" smtClean="0"/>
              <a:t>European Identity</a:t>
            </a:r>
          </a:p>
          <a:p>
            <a:endParaRPr lang="en-US" dirty="0" smtClean="0"/>
          </a:p>
          <a:p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/>
              <a:t>S</a:t>
            </a:r>
            <a:r>
              <a:rPr lang="en-US" u="sng" dirty="0" err="1" smtClean="0"/>
              <a:t>ceptic</a:t>
            </a:r>
            <a:r>
              <a:rPr lang="en-US" u="sng" dirty="0" smtClean="0"/>
              <a:t> vs. Europhile</a:t>
            </a:r>
          </a:p>
          <a:p>
            <a:r>
              <a:rPr lang="en-US" dirty="0" smtClean="0"/>
              <a:t>Identity Undermined *</a:t>
            </a:r>
          </a:p>
          <a:p>
            <a:r>
              <a:rPr lang="en-US" dirty="0" smtClean="0"/>
              <a:t>Immigration If Leave</a:t>
            </a:r>
          </a:p>
          <a:p>
            <a:r>
              <a:rPr lang="en-US" dirty="0" smtClean="0"/>
              <a:t>Con/UKIP supporter</a:t>
            </a:r>
          </a:p>
          <a:p>
            <a:r>
              <a:rPr lang="en-US" dirty="0" smtClean="0"/>
              <a:t>Economy Stronger Links</a:t>
            </a:r>
          </a:p>
          <a:p>
            <a:r>
              <a:rPr lang="en-US" dirty="0" smtClean="0"/>
              <a:t>European Identity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Economic Evaluations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7830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Concern Alone Insufficient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032239"/>
              </p:ext>
            </p:extLst>
          </p:nvPr>
        </p:nvGraphicFramePr>
        <p:xfrm>
          <a:off x="457200" y="1718123"/>
          <a:ext cx="8229600" cy="207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 withdraw</a:t>
                      </a:r>
                      <a:endParaRPr lang="en-US" sz="2800" dirty="0"/>
                    </a:p>
                  </a:txBody>
                  <a:tcPr>
                    <a:solidFill>
                      <a:srgbClr val="00B7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EU</a:t>
                      </a:r>
                      <a:r>
                        <a:rPr lang="en-US" sz="2800" baseline="0" dirty="0" smtClean="0"/>
                        <a:t> Undermines Identity</a:t>
                      </a:r>
                      <a:endParaRPr lang="en-US" sz="2800" dirty="0"/>
                    </a:p>
                  </a:txBody>
                  <a:tcPr>
                    <a:solidFill>
                      <a:srgbClr val="00B7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Economy</a:t>
                      </a:r>
                      <a:r>
                        <a:rPr lang="en-US" sz="2800" baseline="0" dirty="0" smtClean="0"/>
                        <a:t> If Leave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Agree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Neither/Disagree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Better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35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Neither/Worse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Euroscepticism</a:t>
            </a:r>
            <a:r>
              <a:rPr lang="en-US" dirty="0" smtClean="0"/>
              <a:t> is both deep and wide, fed by ‘cultural concern’ (and low/weak European identity)</a:t>
            </a:r>
          </a:p>
          <a:p>
            <a:r>
              <a:rPr lang="en-US" dirty="0" smtClean="0"/>
              <a:t>But it is only likely to become converted into support for leaving if it is thought the economy would be better if Britain left</a:t>
            </a:r>
          </a:p>
          <a:p>
            <a:r>
              <a:rPr lang="en-US" dirty="0" smtClean="0"/>
              <a:t>To date, voters are not inclined to the view that the economy would be better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20" y="4635091"/>
            <a:ext cx="1917700" cy="191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need to win the economic case for exiting the EU</a:t>
            </a:r>
          </a:p>
          <a:p>
            <a:r>
              <a:rPr lang="en-US" dirty="0" smtClean="0"/>
              <a:t>Remain have to persuade voters the economic benefits are worth the price of the constraints and ‘meddling’ that come from Brussels</a:t>
            </a:r>
          </a:p>
          <a:p>
            <a:r>
              <a:rPr lang="en-US" dirty="0" smtClean="0"/>
              <a:t>Neither has an easy task!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27" y="4922859"/>
            <a:ext cx="1807701" cy="144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Britain ‘</a:t>
            </a:r>
            <a:r>
              <a:rPr lang="en-US" dirty="0" smtClean="0">
                <a:solidFill>
                  <a:srgbClr val="00B7B4"/>
                </a:solidFill>
              </a:rPr>
              <a:t>continue</a:t>
            </a:r>
            <a:r>
              <a:rPr lang="en-US" dirty="0" smtClean="0"/>
              <a:t>’ as an EU member or ‘</a:t>
            </a:r>
            <a:r>
              <a:rPr lang="en-US" dirty="0" smtClean="0">
                <a:solidFill>
                  <a:srgbClr val="B4489B"/>
                </a:solidFill>
              </a:rPr>
              <a:t>withdraw</a:t>
            </a:r>
            <a:r>
              <a:rPr lang="en-US" dirty="0" smtClean="0"/>
              <a:t>’?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327902"/>
              </p:ext>
            </p:extLst>
          </p:nvPr>
        </p:nvGraphicFramePr>
        <p:xfrm>
          <a:off x="457200" y="170478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Nuanced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Do you think Britain's long-term policy should be…</a:t>
            </a:r>
          </a:p>
          <a:p>
            <a:r>
              <a:rPr lang="en-GB" dirty="0" smtClean="0"/>
              <a:t>to </a:t>
            </a:r>
            <a:r>
              <a:rPr lang="en-GB" dirty="0"/>
              <a:t>leave the European Union,</a:t>
            </a:r>
          </a:p>
          <a:p>
            <a:r>
              <a:rPr lang="en-GB" dirty="0"/>
              <a:t>to stay in the EU and try to </a:t>
            </a:r>
            <a:r>
              <a:rPr lang="en-GB" u="sng" dirty="0"/>
              <a:t>reduce</a:t>
            </a:r>
            <a:r>
              <a:rPr lang="en-GB" dirty="0"/>
              <a:t> the EU's powers,</a:t>
            </a:r>
          </a:p>
          <a:p>
            <a:r>
              <a:rPr lang="en-GB" dirty="0"/>
              <a:t>to leave things as they are,</a:t>
            </a:r>
          </a:p>
          <a:p>
            <a:r>
              <a:rPr lang="en-GB" dirty="0"/>
              <a:t>to stay in the EU and try to </a:t>
            </a:r>
            <a:r>
              <a:rPr lang="en-GB" u="sng" dirty="0"/>
              <a:t>increase</a:t>
            </a:r>
            <a:r>
              <a:rPr lang="en-GB" dirty="0"/>
              <a:t> the EU's powers,</a:t>
            </a:r>
          </a:p>
          <a:p>
            <a:r>
              <a:rPr lang="en-GB" dirty="0"/>
              <a:t>or, to work for the formation of a single European government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Widespread </a:t>
            </a:r>
            <a:r>
              <a:rPr lang="en-US" dirty="0" err="1" smtClean="0"/>
              <a:t>Scepticism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134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</a:t>
            </a:r>
            <a:r>
              <a:rPr lang="en-US" dirty="0" err="1" smtClean="0"/>
              <a:t>Euroscepticism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4237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Reduce/Stop/End EU Rule</a:t>
            </a:r>
            <a:r>
              <a:rPr lang="en-US" dirty="0"/>
              <a:t>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1035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624" y="274638"/>
            <a:ext cx="63765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Perceived Consequences of Leaving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12321"/>
              </p:ext>
            </p:extLst>
          </p:nvPr>
        </p:nvGraphicFramePr>
        <p:xfrm>
          <a:off x="457200" y="206129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‘Better’ </a:t>
                      </a:r>
                      <a:endParaRPr lang="en-US" dirty="0"/>
                    </a:p>
                  </a:txBody>
                  <a:tcPr>
                    <a:solidFill>
                      <a:srgbClr val="00B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Difference</a:t>
                      </a:r>
                      <a:endParaRPr lang="en-US" dirty="0"/>
                    </a:p>
                  </a:txBody>
                  <a:tcPr>
                    <a:solidFill>
                      <a:srgbClr val="00B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‘Worse’</a:t>
                      </a:r>
                      <a:endParaRPr lang="en-US" dirty="0"/>
                    </a:p>
                  </a:txBody>
                  <a:tcPr>
                    <a:solidFill>
                      <a:srgbClr val="00B7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Immigration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Unemployment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Economy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CCE2C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Influence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solidFill>
                      <a:srgbClr val="A6D4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Perceived Economic Consequences of Stronger EU Links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8391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 the EU Undermining Britain’s Distinctive Identity?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4485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361</Words>
  <Application>Microsoft Macintosh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Deeply Does Britain’s Euroscepticism Run?</vt:lpstr>
      <vt:lpstr>Should Britain ‘continue’ as an EU member or ‘withdraw’?</vt:lpstr>
      <vt:lpstr>A More Nuanced Question</vt:lpstr>
      <vt:lpstr>Widespread Scepticism</vt:lpstr>
      <vt:lpstr>The Rise of Euroscepticism</vt:lpstr>
      <vt:lpstr>Reduce/Stop/End EU Rules</vt:lpstr>
      <vt:lpstr>The Perceived Consequences of Leaving</vt:lpstr>
      <vt:lpstr>Perceived Economic Consequences of Stronger EU Links</vt:lpstr>
      <vt:lpstr>Is the EU Undermining Britain’s Distinctive Identity?</vt:lpstr>
      <vt:lpstr>What Matters?</vt:lpstr>
      <vt:lpstr>The Importance of Economic Evaluations</vt:lpstr>
      <vt:lpstr>Cultural Concern Alone Insufficient</vt:lpstr>
      <vt:lpstr>Conclusions</vt:lpstr>
      <vt:lpstr>Implications</vt:lpstr>
    </vt:vector>
  </TitlesOfParts>
  <Company>University of Strathclyde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Deeply Does Britain’s Euroscepticism Run?</dc:title>
  <dc:creator>John Curtice</dc:creator>
  <cp:lastModifiedBy>NatCen Mac</cp:lastModifiedBy>
  <cp:revision>23</cp:revision>
  <dcterms:created xsi:type="dcterms:W3CDTF">2016-02-20T14:57:58Z</dcterms:created>
  <dcterms:modified xsi:type="dcterms:W3CDTF">2016-02-23T17:35:32Z</dcterms:modified>
</cp:coreProperties>
</file>